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F4F045-706C-4C8E-B29C-B7764D52BA49}">
  <a:tblStyle styleId="{80F4F045-706C-4C8E-B29C-B7764D52BA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45b9d9b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45b9d9b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1.</a:t>
            </a: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TimeSformer architecture eliminates the use of convolutions, relying solely on self-attention mechanisms to capture spatial and temporal relationships.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2.: The model adapts the Transformer architecture, widely used in NLP, for video processing.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3.: By dividing video frames into small patches, the model efficiently captures local features and relationships within and across frames.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4.: The use of self-attention mechanisms allows the model to learn complex relationships in both spatial and temporal dimensions.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45b9d9b0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45b9d9b0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LLaMA-2 is a multimodal model architecture designed for various natural language processing (NLP) tasks, including text generation, summarization, chat, and more.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46b38cf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46b38cf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Kinetics-400 is a collection of large-scale, high-quality datasets of URL links of up to 650,000 video clips that cover 400 human action classes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46b38cf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46b38cf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68e65764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468e65764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6059de0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46059de0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47556d1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47556d1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47556d1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47556d1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45b9d9b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45b9d9b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Manual editing  and hashtag generation are not only labor-intensive but also subject to human error and inconsistency. The diversity of content, from educational lectures to social media posts, requires a versatile solution. 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45b9d9b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45b9d9b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45b9d9b0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45b9d9b0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45b9d9b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45b9d9b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Motion features- It calculates optical flow between each pair of consecutive frames using the Farneback method(OpenCV).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Optical flow represents the apparent motion of objects between frames.The mean magnitude of optical flow vectors for each frame pair is computed and stored as a motion feature. Then KMeans clustering is applied to group similar motion features into 'k' clusters.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 Colour analysis, color histogram is calculated for the input frames using OpenCV   - The histogram represents the distribution of colors in the frame, divided into 8 bins for each channel (RGB).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KMeans clustering to group similar color distributions into 'k' clusters.Keyframes which are selected are frames that best represent the different color themes observed in the video.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45b9d9b0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45b9d9b0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Event detection- Detects significant events in the video by identifying segments where the motion feature exceeds a specified threshold.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Object detection- recognition of relevant objects within the video using object detection models like YOLOv4 to identify and track objects of interest.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45b9d9b0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45b9d9b0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lt2"/>
                </a:highlight>
              </a:rPr>
              <a:t>1.</a:t>
            </a:r>
            <a: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  <a:t>Unsupervised methods don't need annotated data, saving time and cost.</a:t>
            </a:r>
            <a:b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  <a:t>2.Handles large datasets without labeled examples, suitable for various video types.</a:t>
            </a:r>
            <a:endParaRPr sz="1200">
              <a:solidFill>
                <a:srgbClr val="242424"/>
              </a:solidFill>
              <a:highlight>
                <a:schemeClr val="lt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  <a:t>3.Adapts to diverse video content without specific labels, accommodating different lengths, genres, and content types.</a:t>
            </a:r>
            <a:b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242424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</a:rPr>
              <a:t>4.Fully automated for efficient summarization of large video collections, minimizing human effort.</a:t>
            </a:r>
            <a:endParaRPr sz="1200">
              <a:solidFill>
                <a:srgbClr val="242424"/>
              </a:solidFill>
              <a:highlight>
                <a:schemeClr val="lt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45b9d9b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45b9d9b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model architecture depicted in the image illustrates a Spatiotemporal Video Captioning Model that leverages.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videos in VATEX cover a wide range of human activities, encompassing over 600 in total.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45b9d9b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45b9d9b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Vision Encoder: TimeSformer- The TimeSformer (Time-Space Transformer) is a model designed to process video data using a transformer architecture. 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Input Frames: Takes a sequence of video frames.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Embed to Tokens: Frames are divided into patches and embedded into tokens, capturing local features.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Position + Token Embedding: Adds positional encodings to retain the order of patches and frames.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Transformer Encoder: Processes tokens with temporal and spatial self-attention, followed by an MLP: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- Time Attention: Captures relationships between patches across frames.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- Space Attention: Captures relationships between patches within the same frame.</a:t>
            </a:r>
            <a:endParaRPr sz="10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- MLP: Processes attended features. </a:t>
            </a:r>
            <a:endParaRPr sz="1385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 Decoder: GPT-2 is a generative model(LLM), meaning it can generate text based on the input provided to it.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Output Embedding: Uses features from the Transformer Encoder to initialize the GPT-2 decoder.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Positional Encoding: Adds positional encodings to output tokens to maintain order.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Transformer Decoder: Consists of multiple layers (N):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- Multi-Head Attention: Incorporates features from the Transformer Encoder.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- Feed Forward: Processes attended features.</a:t>
            </a:r>
            <a:endParaRPr sz="992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9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- Add &amp; Norm: Includes residual connections and layer normalization to enhance learning.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4708" y="1211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u="sng">
                <a:latin typeface="Times New Roman"/>
                <a:ea typeface="Times New Roman"/>
                <a:cs typeface="Times New Roman"/>
                <a:sym typeface="Times New Roman"/>
              </a:rPr>
              <a:t>Semester Project: Automatic Video Summarization and Hashtag Generation</a:t>
            </a:r>
            <a:endParaRPr sz="51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18200" y="3554225"/>
            <a:ext cx="4964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Snigdha Asthana- SE20UARI146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u="sng">
                <a:latin typeface="Times New Roman"/>
                <a:ea typeface="Times New Roman"/>
                <a:cs typeface="Times New Roman"/>
                <a:sym typeface="Times New Roman"/>
              </a:rPr>
              <a:t>Key Characteristics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11700" y="1675025"/>
            <a:ext cx="8520600" cy="23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1.Convolution-free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2.Transformer-based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3.Patch-based Processing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4.Self-Attention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20" u="sng">
                <a:latin typeface="Times New Roman"/>
                <a:ea typeface="Times New Roman"/>
                <a:cs typeface="Times New Roman"/>
                <a:sym typeface="Times New Roman"/>
              </a:rPr>
              <a:t>Hashtag </a:t>
            </a:r>
            <a:r>
              <a:rPr lang="en-GB" sz="3520" u="sng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endParaRPr sz="35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1618725"/>
            <a:ext cx="8520600" cy="27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2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Hashtags are generated using Llama-2 LLM.</a:t>
            </a:r>
            <a:endParaRPr sz="22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2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Input: "</a:t>
            </a: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young boy throws a bowling ball down a bowling lane.</a:t>
            </a:r>
            <a:r>
              <a:rPr lang="en-GB" sz="22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"</a:t>
            </a:r>
            <a:endParaRPr sz="22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2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Output: </a:t>
            </a:r>
            <a:r>
              <a:rPr lang="en-GB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['#bowling', '#youngboy', '#bowlingball', '#bowlinglane', '#throwing', '#sports', '#fun', '#games', '#kids', '#sportsfun', '#youth']</a:t>
            </a:r>
            <a:endParaRPr sz="26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22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892650" y="0"/>
            <a:ext cx="18501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 u="sng"/>
              <a:t>Results</a:t>
            </a:r>
            <a:endParaRPr sz="3000" u="sng"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151963" y="103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{80F4F045-706C-4C8E-B29C-B7764D52BA49}</a:tableStyleId>
              </a:tblPr>
              <a:tblGrid>
                <a:gridCol w="2132050"/>
                <a:gridCol w="1838950"/>
                <a:gridCol w="1880675"/>
                <a:gridCol w="2988375"/>
              </a:tblGrid>
              <a:tr h="234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Blowing out candle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 young girl blows out candles on a birthday cake.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['#birthdaycake', '#birthdaygirl', '#candleblowing', '#birthdaywishes', '#kidbirthday', '#birthdayfun', '#birthdaycelebration', '#birthdaymemories', '#birthdaytraditions']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Dancing Ballet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 group of young women are practicing ballet in a dance studio.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['#ballet', '#dance', '#youngwomen', '#practice', '#dancestudio', '#fitness', '#exercise', '#movement', '#performance', '#art']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" name="Google Shape;186;p24"/>
          <p:cNvSpPr txBox="1"/>
          <p:nvPr/>
        </p:nvSpPr>
        <p:spPr>
          <a:xfrm>
            <a:off x="360138" y="516975"/>
            <a:ext cx="84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                    Label                    caption                    Hashtags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5" y="1037000"/>
            <a:ext cx="2132050" cy="23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25" y="3341875"/>
            <a:ext cx="2132050" cy="18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886650" y="0"/>
            <a:ext cx="1599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 u="sng"/>
              <a:t>Results</a:t>
            </a:r>
            <a:endParaRPr sz="3000" u="sng"/>
          </a:p>
        </p:txBody>
      </p:sp>
      <p:graphicFrame>
        <p:nvGraphicFramePr>
          <p:cNvPr id="194" name="Google Shape;194;p25"/>
          <p:cNvGraphicFramePr/>
          <p:nvPr/>
        </p:nvGraphicFramePr>
        <p:xfrm>
          <a:off x="151963" y="103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{80F4F045-706C-4C8E-B29C-B7764D52BA49}</a:tableStyleId>
              </a:tblPr>
              <a:tblGrid>
                <a:gridCol w="2132050"/>
                <a:gridCol w="1838950"/>
                <a:gridCol w="1880675"/>
                <a:gridCol w="2988375"/>
              </a:tblGrid>
              <a:tr h="243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Getting a haircut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 young boy is getting his hair cut at a salon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Hashtags: ['#haircut', '#kid', '#salon', '#barber', '#fades', '#trims', '#style', '#youth', '#grooming', '#kids', '#cuttingedge', '#freshcut', '#littleman', '#hairgoals', '#sundayfunday', '#haircare', '#kidslife']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gymnastics tumbling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 gymnast does a back flip on a mat in a gymnasium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Hashtags: ['#gymnastics', '#backflip', '#gym', '#tumbling', '#athlete', '#acrobatics', '#flip', '#tumbling', '#gymrat', '#gymlife', '#gymnasticslove']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5" name="Google Shape;195;p25"/>
          <p:cNvSpPr txBox="1"/>
          <p:nvPr/>
        </p:nvSpPr>
        <p:spPr>
          <a:xfrm>
            <a:off x="360138" y="512700"/>
            <a:ext cx="84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r>
              <a:rPr lang="en-GB">
                <a:solidFill>
                  <a:schemeClr val="dk1"/>
                </a:solidFill>
              </a:rPr>
              <a:t>                   </a:t>
            </a: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Label                    caption                   Hashtags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0" y="1037000"/>
            <a:ext cx="2132024" cy="23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00" y="3378250"/>
            <a:ext cx="2132024" cy="176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892650" y="112925"/>
            <a:ext cx="15372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 u="sng"/>
              <a:t>Results</a:t>
            </a:r>
            <a:endParaRPr sz="3000" u="sng"/>
          </a:p>
        </p:txBody>
      </p:sp>
      <p:graphicFrame>
        <p:nvGraphicFramePr>
          <p:cNvPr id="203" name="Google Shape;203;p26"/>
          <p:cNvGraphicFramePr/>
          <p:nvPr/>
        </p:nvGraphicFramePr>
        <p:xfrm>
          <a:off x="208213" y="97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{80F4F045-706C-4C8E-B29C-B7764D52BA49}</a:tableStyleId>
              </a:tblPr>
              <a:tblGrid>
                <a:gridCol w="2132050"/>
                <a:gridCol w="1838950"/>
                <a:gridCol w="1880675"/>
                <a:gridCol w="2988375"/>
              </a:tblGrid>
              <a:tr h="19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Extinguishing fire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Caption: A group of people are outside in the middle of a fire and are trying to extinguish 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Hashtags: ['#firefighters', '#safetyfirst', '#teamwork', '#emergencyresponse', '#fireextinguisher', '#flames', '#rescue', '#heroes', '#fightingfire']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Brushing teeth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Caption: A little boy is brushing his teeth with a toothbrush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Generated Hashtags: ['#brushyourteeth', '#goodhygiene', '#kidslife', '#oralhealth', '#toothbrush', '#toothcare', '#hygienehabits', '#smile', '#healthyliving', '#kidsmatter']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26"/>
          <p:cNvSpPr txBox="1"/>
          <p:nvPr/>
        </p:nvSpPr>
        <p:spPr>
          <a:xfrm>
            <a:off x="416400" y="583025"/>
            <a:ext cx="8423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                    Label                    caption                    Hashtags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25" y="971475"/>
            <a:ext cx="2132050" cy="19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25" y="2959550"/>
            <a:ext cx="2132051" cy="22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11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20" u="sng">
                <a:latin typeface="Times New Roman"/>
                <a:ea typeface="Times New Roman"/>
                <a:cs typeface="Times New Roman"/>
                <a:sym typeface="Times New Roman"/>
              </a:rPr>
              <a:t>Uses of the Project</a:t>
            </a:r>
            <a:endParaRPr sz="35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159150" y="987875"/>
            <a:ext cx="88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Social Media and Content Creation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-</a:t>
            </a: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Instagram Reels 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  Automatically generate concise, engaging summaries of longer videos.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  Automatic hashtag generation to improve discoverability with relevant and trending hashtags.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- YouTube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  Create brief summaries for video descriptions to help viewers quickly understand the content.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  Generated hashtags to enhance video discoverability on the platform.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11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20" u="sng">
                <a:latin typeface="Times New Roman"/>
                <a:ea typeface="Times New Roman"/>
                <a:cs typeface="Times New Roman"/>
                <a:sym typeface="Times New Roman"/>
              </a:rPr>
              <a:t>Uses of the Project</a:t>
            </a:r>
            <a:endParaRPr sz="35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159150" y="1032625"/>
            <a:ext cx="88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News Agencies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Summarize lengthy news reports into brief clips for social media sharing.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   Increase reach and engagement with appropriate hashtags.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Surveillance: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Use captions generated by the model for video surveillance.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❏"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Summarize surveillance footage for quick analysis and retrieval.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1465050"/>
            <a:ext cx="8520600" cy="15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7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u="sng"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increasing volume of video data poses challenges for both creators and viewers. Long videos are time-consuming, making it hard to quickly grasp essential information. This project addresses key challenges in managing video content by aiming to solve: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1.How can we automatically summarize lengthy videos into concise, informative highlights without human intervention?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2.How can we generate relevant and trending hashtags that enhance the discoverability and engagement of video content on social media platforms?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3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20" u="sng"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sz="35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510300"/>
            <a:ext cx="85206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today's digital age, video content is abundant, making efficient content processing crucial. Our project focuses on addressing this need by automating two essential tasks: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•Video Summarization: Extracting key moments(frames) from videos to provide a quick overview.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•Hashtag Generation: Generating relevant hashtags to improve content visibility and engagement.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567100" y="0"/>
            <a:ext cx="40098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u="sng">
                <a:latin typeface="Times New Roman"/>
                <a:ea typeface="Times New Roman"/>
                <a:cs typeface="Times New Roman"/>
                <a:sym typeface="Times New Roman"/>
              </a:rPr>
              <a:t>Steps in the Project</a:t>
            </a:r>
            <a:endParaRPr sz="3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6"/>
          <p:cNvSpPr/>
          <p:nvPr/>
        </p:nvSpPr>
        <p:spPr>
          <a:xfrm rot="-769912">
            <a:off x="6349517" y="2959258"/>
            <a:ext cx="1131970" cy="5042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 flipH="1" rot="770180">
            <a:off x="4951228" y="2921144"/>
            <a:ext cx="1473218" cy="6783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6"/>
          <p:cNvGrpSpPr/>
          <p:nvPr/>
        </p:nvGrpSpPr>
        <p:grpSpPr>
          <a:xfrm>
            <a:off x="5394033" y="2987023"/>
            <a:ext cx="1860677" cy="1451875"/>
            <a:chOff x="5796625" y="2541798"/>
            <a:chExt cx="1712700" cy="1230715"/>
          </a:xfrm>
        </p:grpSpPr>
        <p:sp>
          <p:nvSpPr>
            <p:cNvPr id="76" name="Google Shape;76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3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3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 txBox="1"/>
            <p:nvPr/>
          </p:nvSpPr>
          <p:spPr>
            <a:xfrm>
              <a:off x="5840875" y="2994390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 u="sng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Hashtag Generation</a:t>
              </a:r>
              <a:endParaRPr b="1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6"/>
          <p:cNvSpPr/>
          <p:nvPr/>
        </p:nvSpPr>
        <p:spPr>
          <a:xfrm rot="-770180">
            <a:off x="3559354" y="2921144"/>
            <a:ext cx="1473218" cy="6783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3738023" y="736461"/>
            <a:ext cx="2500199" cy="2234572"/>
            <a:chOff x="4409300" y="1174737"/>
            <a:chExt cx="1712700" cy="1291959"/>
          </a:xfrm>
        </p:grpSpPr>
        <p:sp>
          <p:nvSpPr>
            <p:cNvPr id="83" name="Google Shape;83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3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3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4409307" y="1174737"/>
              <a:ext cx="1624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600" u="sng">
                  <a:solidFill>
                    <a:srgbClr val="242424"/>
                  </a:solidFill>
                  <a:latin typeface="Open Sans"/>
                  <a:ea typeface="Open Sans"/>
                  <a:cs typeface="Open Sans"/>
                  <a:sym typeface="Open Sans"/>
                </a:rPr>
                <a:t>Spatiotemporal Video Captioning</a:t>
              </a:r>
              <a:endParaRPr b="1" sz="1600" u="sng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" name="Google Shape;88;p16"/>
          <p:cNvSpPr/>
          <p:nvPr/>
        </p:nvSpPr>
        <p:spPr>
          <a:xfrm flipH="1" rot="770180">
            <a:off x="2156140" y="2921144"/>
            <a:ext cx="1473218" cy="67838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2357953" y="2987442"/>
            <a:ext cx="2564786" cy="2070739"/>
            <a:chOff x="2911665" y="2592672"/>
            <a:chExt cx="1867200" cy="1179841"/>
          </a:xfrm>
        </p:grpSpPr>
        <p:sp>
          <p:nvSpPr>
            <p:cNvPr id="90" name="Google Shape;90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 rot="-1792239">
              <a:off x="3809434" y="2613917"/>
              <a:ext cx="118664" cy="12551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911665" y="3069019"/>
              <a:ext cx="18672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u="sng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Extraction And Video Summarization</a:t>
              </a:r>
              <a:endParaRPr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 rot="-769883">
            <a:off x="1283475" y="2863633"/>
            <a:ext cx="955050" cy="67838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6"/>
          <p:cNvGrpSpPr/>
          <p:nvPr/>
        </p:nvGrpSpPr>
        <p:grpSpPr>
          <a:xfrm>
            <a:off x="1011449" y="1317879"/>
            <a:ext cx="2500199" cy="1671897"/>
            <a:chOff x="1637475" y="1219942"/>
            <a:chExt cx="1712700" cy="1248803"/>
          </a:xfrm>
        </p:grpSpPr>
        <p:sp>
          <p:nvSpPr>
            <p:cNvPr id="97" name="Google Shape;97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rot="-2063931">
              <a:off x="2410309" y="2277433"/>
              <a:ext cx="161430" cy="159425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/>
        </p:nvSpPr>
        <p:spPr>
          <a:xfrm>
            <a:off x="979188" y="1317875"/>
            <a:ext cx="25647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Video Preprocessing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Frame Extraction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Resizing and Normalization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2911946" y="4258682"/>
            <a:ext cx="1734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Motion Features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Color Analysis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Object Detection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Event Detection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847763" y="1357925"/>
            <a:ext cx="25647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Visual Encoder - TimeSformer</a:t>
            </a:r>
            <a:endParaRPr b="1" sz="12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Text Decoder - GPT2</a:t>
            </a:r>
            <a:endParaRPr b="1" sz="12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Caption Generation</a:t>
            </a:r>
            <a:endParaRPr b="1" sz="12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701303" y="4122106"/>
            <a:ext cx="155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LlaMA-2 LLM</a:t>
            </a:r>
            <a:endParaRPr b="1" sz="13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0" y="3230787"/>
            <a:ext cx="1734600" cy="15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7592775" y="2758200"/>
            <a:ext cx="16638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['#bowling', '#youngboy', '#bowlingball', '#bowlinglane', '#throwing', '#sports', '#fun', '#games', '#kids', '#sportsfun', '#youth']</a:t>
            </a:r>
            <a:endParaRPr sz="1600"/>
          </a:p>
        </p:txBody>
      </p:sp>
      <p:sp>
        <p:nvSpPr>
          <p:cNvPr id="107" name="Google Shape;107;p16"/>
          <p:cNvSpPr txBox="1"/>
          <p:nvPr/>
        </p:nvSpPr>
        <p:spPr>
          <a:xfrm>
            <a:off x="6432350" y="1267025"/>
            <a:ext cx="2291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Generated Caption: A young boy throws a bowling ball down a bowling lane.</a:t>
            </a:r>
            <a:endParaRPr sz="1600"/>
          </a:p>
        </p:txBody>
      </p:sp>
      <p:sp>
        <p:nvSpPr>
          <p:cNvPr id="108" name="Google Shape;108;p16"/>
          <p:cNvSpPr txBox="1"/>
          <p:nvPr/>
        </p:nvSpPr>
        <p:spPr>
          <a:xfrm>
            <a:off x="0" y="2758125"/>
            <a:ext cx="14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Label- Bowling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843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latin typeface="Times New Roman"/>
                <a:ea typeface="Times New Roman"/>
                <a:cs typeface="Times New Roman"/>
                <a:sym typeface="Times New Roman"/>
              </a:rPr>
              <a:t>Video Summarization- An Unsupervised Machine Learning Approach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979800" y="1338875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en-GB" sz="2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Motion Features</a:t>
            </a:r>
            <a:endParaRPr sz="220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-Optical Flow Calculation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-Motion Detection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-Clustering(K-means)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en-GB" sz="2200" u="sng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Color analysis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-Color Histogram Computation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-Clustering(K-means)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-Enhances visual appeal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89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75" y="1620575"/>
            <a:ext cx="2925900" cy="25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175400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latin typeface="Times New Roman"/>
                <a:ea typeface="Times New Roman"/>
                <a:cs typeface="Times New Roman"/>
                <a:sym typeface="Times New Roman"/>
              </a:rPr>
              <a:t>Video Summarization- An Unsupervised Machine Learning Approach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337100" y="1331000"/>
            <a:ext cx="44952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GB" sz="2000" u="sng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Event Features</a:t>
            </a:r>
            <a:endParaRPr sz="2000" u="sng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-Identifies significant actions or transitions.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-Analyzes audio and visual cues.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GB" sz="2000" u="sng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sz="2000" u="sng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-Recognizes relevant objects.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-Tracks objects of interest.</a:t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0" y="1889950"/>
            <a:ext cx="3022551" cy="23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 u="sng">
                <a:latin typeface="Times New Roman"/>
                <a:ea typeface="Times New Roman"/>
                <a:cs typeface="Times New Roman"/>
                <a:sym typeface="Times New Roman"/>
              </a:rPr>
              <a:t>Why Unsupervised Machine learning approach?</a:t>
            </a:r>
            <a:endParaRPr sz="302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435175"/>
            <a:ext cx="85206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One major challenge is the lack of a large-scale annotated dataset that can facilitate supervised learning. </a:t>
            </a:r>
            <a:endParaRPr sz="21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1. No Labels Required</a:t>
            </a:r>
            <a:endParaRPr sz="21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2. Scalable</a:t>
            </a:r>
            <a:endParaRPr sz="21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3. Flexible</a:t>
            </a:r>
            <a:endParaRPr sz="21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4. Automated Processing </a:t>
            </a:r>
            <a:endParaRPr sz="21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930325" y="217575"/>
            <a:ext cx="2979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>
                <a:latin typeface="Times New Roman"/>
                <a:ea typeface="Times New Roman"/>
                <a:cs typeface="Times New Roman"/>
                <a:sym typeface="Times New Roman"/>
              </a:rPr>
              <a:t>SpaceTimeGPT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429475" y="545250"/>
            <a:ext cx="4391100" cy="4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GB" sz="2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Spatiotemporal Video Captioning</a:t>
            </a:r>
            <a:br>
              <a:rPr lang="en-GB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Dataset- Vatex dataset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41,250 videos and 825,000 captions.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covers a wide range of human activities, encompassing over 600 in total.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" y="1214175"/>
            <a:ext cx="4260299" cy="34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4429475" y="1621150"/>
            <a:ext cx="49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ison Endcoder model: TimeSformer 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Text Decoder model: GPT-2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63500" y="0"/>
            <a:ext cx="2958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u="sng">
                <a:latin typeface="Times New Roman"/>
                <a:ea typeface="Times New Roman"/>
                <a:cs typeface="Times New Roman"/>
                <a:sym typeface="Times New Roman"/>
              </a:rPr>
              <a:t>SpaceTimeGPT</a:t>
            </a:r>
            <a:endParaRPr sz="33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250425" y="510925"/>
            <a:ext cx="31218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GB" sz="1592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Vision Encoder: TimeSformer</a:t>
            </a:r>
            <a:endParaRPr sz="1885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002725" y="510925"/>
            <a:ext cx="2540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92" u="sng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Text Decoder: GPT-2</a:t>
            </a:r>
            <a:endParaRPr sz="1592" u="sng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5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986550" y="1044625"/>
            <a:ext cx="1039800" cy="42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Input frames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1506450" y="1484225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/>
          <p:nvPr/>
        </p:nvSpPr>
        <p:spPr>
          <a:xfrm>
            <a:off x="847000" y="1906013"/>
            <a:ext cx="1346700" cy="42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Linear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1506450" y="2349975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/>
          <p:nvPr/>
        </p:nvSpPr>
        <p:spPr>
          <a:xfrm>
            <a:off x="712350" y="2793925"/>
            <a:ext cx="15882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Position + Token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814150" y="3874725"/>
            <a:ext cx="1412400" cy="71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4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Transformer Encoder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2811825" y="2966000"/>
            <a:ext cx="10398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Time attention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2811825" y="3746863"/>
            <a:ext cx="10398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Space attention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2811825" y="4527750"/>
            <a:ext cx="1039800" cy="42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MLP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1506450" y="3408625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9" idx="3"/>
            <a:endCxn id="150" idx="1"/>
          </p:cNvCxnSpPr>
          <p:nvPr/>
        </p:nvCxnSpPr>
        <p:spPr>
          <a:xfrm flipH="1" rot="10800000">
            <a:off x="2226550" y="3273375"/>
            <a:ext cx="58530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>
            <a:stCxn id="149" idx="3"/>
            <a:endCxn id="151" idx="1"/>
          </p:cNvCxnSpPr>
          <p:nvPr/>
        </p:nvCxnSpPr>
        <p:spPr>
          <a:xfrm flipH="1" rot="10800000">
            <a:off x="2226550" y="4054275"/>
            <a:ext cx="585300" cy="1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>
            <a:stCxn id="149" idx="3"/>
            <a:endCxn id="152" idx="1"/>
          </p:cNvCxnSpPr>
          <p:nvPr/>
        </p:nvCxnSpPr>
        <p:spPr>
          <a:xfrm>
            <a:off x="2226550" y="4233075"/>
            <a:ext cx="585300" cy="5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1"/>
          <p:cNvSpPr/>
          <p:nvPr/>
        </p:nvSpPr>
        <p:spPr>
          <a:xfrm>
            <a:off x="5251525" y="1021113"/>
            <a:ext cx="13467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Output Embedding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347675" y="2089650"/>
            <a:ext cx="1154400" cy="54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Positional Encoding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251525" y="3105300"/>
            <a:ext cx="1346700" cy="54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4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Transformer Decoder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7350000" y="2490600"/>
            <a:ext cx="13467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Multi-Head Attention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7503450" y="3670550"/>
            <a:ext cx="1039800" cy="6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Feed Forward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>
            <a:off x="5924875" y="1667838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5924875" y="2634150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>
            <a:stCxn id="159" idx="3"/>
            <a:endCxn id="160" idx="1"/>
          </p:cNvCxnSpPr>
          <p:nvPr/>
        </p:nvCxnSpPr>
        <p:spPr>
          <a:xfrm flipH="1" rot="10800000">
            <a:off x="6598225" y="2797950"/>
            <a:ext cx="751800" cy="5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1"/>
          <p:cNvCxnSpPr>
            <a:stCxn id="159" idx="3"/>
            <a:endCxn id="161" idx="1"/>
          </p:cNvCxnSpPr>
          <p:nvPr/>
        </p:nvCxnSpPr>
        <p:spPr>
          <a:xfrm>
            <a:off x="6598225" y="3377550"/>
            <a:ext cx="905100" cy="6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1"/>
          <p:cNvSpPr txBox="1"/>
          <p:nvPr/>
        </p:nvSpPr>
        <p:spPr>
          <a:xfrm>
            <a:off x="995600" y="807175"/>
            <a:ext cx="6882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995125" y="4120950"/>
            <a:ext cx="4548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Output- caption</a:t>
            </a:r>
            <a:endParaRPr sz="1800">
              <a:solidFill>
                <a:srgbClr val="2424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Eg- A lady is sitting on a chair and eating a sandwich.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